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
  </p:notesMasterIdLst>
  <p:sldIdLst>
    <p:sldId id="265" r:id="rId2"/>
    <p:sldId id="264" r:id="rId3"/>
    <p:sldId id="262" r:id="rId4"/>
    <p:sldId id="259" r:id="rId5"/>
    <p:sldId id="267" r:id="rId6"/>
    <p:sldId id="258" r:id="rId7"/>
    <p:sldId id="269" r:id="rId8"/>
    <p:sldId id="270" r:id="rId9"/>
    <p:sldId id="260" r:id="rId1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2535" autoAdjust="0"/>
    <p:restoredTop sz="94660"/>
  </p:normalViewPr>
  <p:slideViewPr>
    <p:cSldViewPr snapToGrid="0">
      <p:cViewPr varScale="1">
        <p:scale>
          <a:sx n="86" d="100"/>
          <a:sy n="86" d="100"/>
        </p:scale>
        <p:origin x="-1056"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776C542-5655-4B77-90E2-8FFEFCEA2975}" type="datetimeFigureOut">
              <a:rPr lang="fa-IR" smtClean="0"/>
              <a:pPr/>
              <a:t>1445/01/30</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485E3E9-AF4D-4014-8016-7FC28F199DF0}" type="slidenum">
              <a:rPr lang="fa-IR" smtClean="0"/>
              <a:pPr/>
              <a:t>‹#›</a:t>
            </a:fld>
            <a:endParaRPr lang="fa-IR"/>
          </a:p>
        </p:txBody>
      </p:sp>
    </p:spTree>
    <p:extLst>
      <p:ext uri="{BB962C8B-B14F-4D97-AF65-F5344CB8AC3E}">
        <p14:creationId xmlns:p14="http://schemas.microsoft.com/office/powerpoint/2010/main" xmlns="" val="40209823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485E3E9-AF4D-4014-8016-7FC28F199DF0}" type="slidenum">
              <a:rPr lang="fa-IR" smtClean="0"/>
              <a:pPr/>
              <a:t>7</a:t>
            </a:fld>
            <a:endParaRPr lang="fa-IR"/>
          </a:p>
        </p:txBody>
      </p:sp>
    </p:spTree>
    <p:extLst>
      <p:ext uri="{BB962C8B-B14F-4D97-AF65-F5344CB8AC3E}">
        <p14:creationId xmlns:p14="http://schemas.microsoft.com/office/powerpoint/2010/main" xmlns="" val="198190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485E3E9-AF4D-4014-8016-7FC28F199DF0}" type="slidenum">
              <a:rPr lang="fa-IR" smtClean="0"/>
              <a:pPr/>
              <a:t>8</a:t>
            </a:fld>
            <a:endParaRPr lang="fa-IR"/>
          </a:p>
        </p:txBody>
      </p:sp>
    </p:spTree>
    <p:extLst>
      <p:ext uri="{BB962C8B-B14F-4D97-AF65-F5344CB8AC3E}">
        <p14:creationId xmlns:p14="http://schemas.microsoft.com/office/powerpoint/2010/main" xmlns="" val="116553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711D1CB-C722-43DE-BFFB-B7E63ADEA0E5}" type="datetimeFigureOut">
              <a:rPr lang="fa-IR" smtClean="0"/>
              <a:pPr/>
              <a:t>1445/01/30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BBA1485-BEFE-40C5-8C16-4339BE805619}" type="slidenum">
              <a:rPr lang="fa-IR" smtClean="0"/>
              <a:pPr/>
              <a:t>‹#›</a:t>
            </a:fld>
            <a:endParaRPr lang="fa-IR"/>
          </a:p>
        </p:txBody>
      </p:sp>
    </p:spTree>
    <p:extLst>
      <p:ext uri="{BB962C8B-B14F-4D97-AF65-F5344CB8AC3E}">
        <p14:creationId xmlns:p14="http://schemas.microsoft.com/office/powerpoint/2010/main" xmlns="" val="181959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711D1CB-C722-43DE-BFFB-B7E63ADEA0E5}" type="datetimeFigureOut">
              <a:rPr lang="fa-IR" smtClean="0"/>
              <a:pPr/>
              <a:t>1445/01/30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BBA1485-BEFE-40C5-8C16-4339BE805619}" type="slidenum">
              <a:rPr lang="fa-IR" smtClean="0"/>
              <a:pPr/>
              <a:t>‹#›</a:t>
            </a:fld>
            <a:endParaRPr lang="fa-IR"/>
          </a:p>
        </p:txBody>
      </p:sp>
    </p:spTree>
    <p:extLst>
      <p:ext uri="{BB962C8B-B14F-4D97-AF65-F5344CB8AC3E}">
        <p14:creationId xmlns:p14="http://schemas.microsoft.com/office/powerpoint/2010/main" xmlns="" val="406426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711D1CB-C722-43DE-BFFB-B7E63ADEA0E5}" type="datetimeFigureOut">
              <a:rPr lang="fa-IR" smtClean="0"/>
              <a:pPr/>
              <a:t>1445/01/30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BBA1485-BEFE-40C5-8C16-4339BE805619}" type="slidenum">
              <a:rPr lang="fa-IR" smtClean="0"/>
              <a:pPr/>
              <a:t>‹#›</a:t>
            </a:fld>
            <a:endParaRPr lang="fa-IR"/>
          </a:p>
        </p:txBody>
      </p:sp>
    </p:spTree>
    <p:extLst>
      <p:ext uri="{BB962C8B-B14F-4D97-AF65-F5344CB8AC3E}">
        <p14:creationId xmlns:p14="http://schemas.microsoft.com/office/powerpoint/2010/main" xmlns="" val="248438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711D1CB-C722-43DE-BFFB-B7E63ADEA0E5}" type="datetimeFigureOut">
              <a:rPr lang="fa-IR" smtClean="0"/>
              <a:pPr/>
              <a:t>1445/01/30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BBA1485-BEFE-40C5-8C16-4339BE805619}" type="slidenum">
              <a:rPr lang="fa-IR" smtClean="0"/>
              <a:pPr/>
              <a:t>‹#›</a:t>
            </a:fld>
            <a:endParaRPr lang="fa-IR"/>
          </a:p>
        </p:txBody>
      </p:sp>
    </p:spTree>
    <p:extLst>
      <p:ext uri="{BB962C8B-B14F-4D97-AF65-F5344CB8AC3E}">
        <p14:creationId xmlns:p14="http://schemas.microsoft.com/office/powerpoint/2010/main" xmlns="" val="86100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11D1CB-C722-43DE-BFFB-B7E63ADEA0E5}" type="datetimeFigureOut">
              <a:rPr lang="fa-IR" smtClean="0"/>
              <a:pPr/>
              <a:t>1445/01/30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BBA1485-BEFE-40C5-8C16-4339BE805619}" type="slidenum">
              <a:rPr lang="fa-IR" smtClean="0"/>
              <a:pPr/>
              <a:t>‹#›</a:t>
            </a:fld>
            <a:endParaRPr lang="fa-IR"/>
          </a:p>
        </p:txBody>
      </p:sp>
    </p:spTree>
    <p:extLst>
      <p:ext uri="{BB962C8B-B14F-4D97-AF65-F5344CB8AC3E}">
        <p14:creationId xmlns:p14="http://schemas.microsoft.com/office/powerpoint/2010/main" xmlns="" val="128959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711D1CB-C722-43DE-BFFB-B7E63ADEA0E5}" type="datetimeFigureOut">
              <a:rPr lang="fa-IR" smtClean="0"/>
              <a:pPr/>
              <a:t>1445/01/30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BBA1485-BEFE-40C5-8C16-4339BE805619}" type="slidenum">
              <a:rPr lang="fa-IR" smtClean="0"/>
              <a:pPr/>
              <a:t>‹#›</a:t>
            </a:fld>
            <a:endParaRPr lang="fa-IR"/>
          </a:p>
        </p:txBody>
      </p:sp>
    </p:spTree>
    <p:extLst>
      <p:ext uri="{BB962C8B-B14F-4D97-AF65-F5344CB8AC3E}">
        <p14:creationId xmlns:p14="http://schemas.microsoft.com/office/powerpoint/2010/main" xmlns="" val="240408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711D1CB-C722-43DE-BFFB-B7E63ADEA0E5}" type="datetimeFigureOut">
              <a:rPr lang="fa-IR" smtClean="0"/>
              <a:pPr/>
              <a:t>1445/01/30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BBA1485-BEFE-40C5-8C16-4339BE805619}" type="slidenum">
              <a:rPr lang="fa-IR" smtClean="0"/>
              <a:pPr/>
              <a:t>‹#›</a:t>
            </a:fld>
            <a:endParaRPr lang="fa-IR"/>
          </a:p>
        </p:txBody>
      </p:sp>
    </p:spTree>
    <p:extLst>
      <p:ext uri="{BB962C8B-B14F-4D97-AF65-F5344CB8AC3E}">
        <p14:creationId xmlns:p14="http://schemas.microsoft.com/office/powerpoint/2010/main" xmlns="" val="262363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711D1CB-C722-43DE-BFFB-B7E63ADEA0E5}" type="datetimeFigureOut">
              <a:rPr lang="fa-IR" smtClean="0"/>
              <a:pPr/>
              <a:t>1445/01/30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BBA1485-BEFE-40C5-8C16-4339BE805619}" type="slidenum">
              <a:rPr lang="fa-IR" smtClean="0"/>
              <a:pPr/>
              <a:t>‹#›</a:t>
            </a:fld>
            <a:endParaRPr lang="fa-IR"/>
          </a:p>
        </p:txBody>
      </p:sp>
    </p:spTree>
    <p:extLst>
      <p:ext uri="{BB962C8B-B14F-4D97-AF65-F5344CB8AC3E}">
        <p14:creationId xmlns:p14="http://schemas.microsoft.com/office/powerpoint/2010/main" xmlns="" val="204509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1D1CB-C722-43DE-BFFB-B7E63ADEA0E5}" type="datetimeFigureOut">
              <a:rPr lang="fa-IR" smtClean="0"/>
              <a:pPr/>
              <a:t>1445/01/30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BBA1485-BEFE-40C5-8C16-4339BE805619}" type="slidenum">
              <a:rPr lang="fa-IR" smtClean="0"/>
              <a:pPr/>
              <a:t>‹#›</a:t>
            </a:fld>
            <a:endParaRPr lang="fa-IR"/>
          </a:p>
        </p:txBody>
      </p:sp>
    </p:spTree>
    <p:extLst>
      <p:ext uri="{BB962C8B-B14F-4D97-AF65-F5344CB8AC3E}">
        <p14:creationId xmlns:p14="http://schemas.microsoft.com/office/powerpoint/2010/main" xmlns="" val="61273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1D1CB-C722-43DE-BFFB-B7E63ADEA0E5}" type="datetimeFigureOut">
              <a:rPr lang="fa-IR" smtClean="0"/>
              <a:pPr/>
              <a:t>1445/01/30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BBA1485-BEFE-40C5-8C16-4339BE805619}" type="slidenum">
              <a:rPr lang="fa-IR" smtClean="0"/>
              <a:pPr/>
              <a:t>‹#›</a:t>
            </a:fld>
            <a:endParaRPr lang="fa-IR"/>
          </a:p>
        </p:txBody>
      </p:sp>
    </p:spTree>
    <p:extLst>
      <p:ext uri="{BB962C8B-B14F-4D97-AF65-F5344CB8AC3E}">
        <p14:creationId xmlns:p14="http://schemas.microsoft.com/office/powerpoint/2010/main" xmlns="" val="242372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1D1CB-C722-43DE-BFFB-B7E63ADEA0E5}" type="datetimeFigureOut">
              <a:rPr lang="fa-IR" smtClean="0"/>
              <a:pPr/>
              <a:t>1445/01/30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BBA1485-BEFE-40C5-8C16-4339BE805619}" type="slidenum">
              <a:rPr lang="fa-IR" smtClean="0"/>
              <a:pPr/>
              <a:t>‹#›</a:t>
            </a:fld>
            <a:endParaRPr lang="fa-IR"/>
          </a:p>
        </p:txBody>
      </p:sp>
    </p:spTree>
    <p:extLst>
      <p:ext uri="{BB962C8B-B14F-4D97-AF65-F5344CB8AC3E}">
        <p14:creationId xmlns:p14="http://schemas.microsoft.com/office/powerpoint/2010/main" xmlns="" val="102046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711D1CB-C722-43DE-BFFB-B7E63ADEA0E5}" type="datetimeFigureOut">
              <a:rPr lang="fa-IR" smtClean="0"/>
              <a:pPr/>
              <a:t>1445/01/30</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BBA1485-BEFE-40C5-8C16-4339BE805619}" type="slidenum">
              <a:rPr lang="fa-IR" smtClean="0"/>
              <a:pPr/>
              <a:t>‹#›</a:t>
            </a:fld>
            <a:endParaRPr lang="fa-IR"/>
          </a:p>
        </p:txBody>
      </p:sp>
    </p:spTree>
    <p:extLst>
      <p:ext uri="{BB962C8B-B14F-4D97-AF65-F5344CB8AC3E}">
        <p14:creationId xmlns:p14="http://schemas.microsoft.com/office/powerpoint/2010/main" xmlns="" val="4062575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49613"/>
          </a:xfrm>
        </p:spPr>
      </p:pic>
      <p:sp>
        <p:nvSpPr>
          <p:cNvPr id="5" name="Title 1"/>
          <p:cNvSpPr txBox="1">
            <a:spLocks/>
          </p:cNvSpPr>
          <p:nvPr/>
        </p:nvSpPr>
        <p:spPr>
          <a:xfrm>
            <a:off x="1788722" y="1524784"/>
            <a:ext cx="8075363" cy="2898793"/>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fa-IR" sz="6600" b="1" dirty="0" smtClean="0">
                <a:ln w="9525">
                  <a:solidFill>
                    <a:schemeClr val="bg1"/>
                  </a:solidFill>
                  <a:prstDash val="solid"/>
                </a:ln>
                <a:effectLst>
                  <a:outerShdw blurRad="12700" dist="38100" dir="2700000" algn="tl" rotWithShape="0">
                    <a:schemeClr val="bg1">
                      <a:lumMod val="50000"/>
                    </a:schemeClr>
                  </a:outerShdw>
                </a:effectLst>
                <a:cs typeface="B Homa" panose="00000400000000000000" pitchFamily="2" charset="-78"/>
              </a:rPr>
              <a:t>توصیه های سلامت کودکان </a:t>
            </a:r>
            <a:br>
              <a:rPr lang="fa-IR" sz="6600" b="1" dirty="0" smtClean="0">
                <a:ln w="9525">
                  <a:solidFill>
                    <a:schemeClr val="bg1"/>
                  </a:solidFill>
                  <a:prstDash val="solid"/>
                </a:ln>
                <a:effectLst>
                  <a:outerShdw blurRad="12700" dist="38100" dir="2700000" algn="tl" rotWithShape="0">
                    <a:schemeClr val="bg1">
                      <a:lumMod val="50000"/>
                    </a:schemeClr>
                  </a:outerShdw>
                </a:effectLst>
                <a:cs typeface="B Homa" panose="00000400000000000000" pitchFamily="2" charset="-78"/>
              </a:rPr>
            </a:br>
            <a:r>
              <a:rPr lang="fa-IR" sz="6600" b="1" dirty="0" smtClean="0">
                <a:ln w="9525">
                  <a:solidFill>
                    <a:schemeClr val="bg1"/>
                  </a:solidFill>
                  <a:prstDash val="solid"/>
                </a:ln>
                <a:effectLst>
                  <a:outerShdw blurRad="12700" dist="38100" dir="2700000" algn="tl" rotWithShape="0">
                    <a:schemeClr val="bg1">
                      <a:lumMod val="50000"/>
                    </a:schemeClr>
                  </a:outerShdw>
                </a:effectLst>
                <a:cs typeface="B Homa" panose="00000400000000000000" pitchFamily="2" charset="-78"/>
              </a:rPr>
              <a:t>در پیاده روی اربعین</a:t>
            </a:r>
            <a:endParaRPr lang="fa-IR" sz="6600" b="1" dirty="0">
              <a:ln w="9525">
                <a:solidFill>
                  <a:schemeClr val="bg1"/>
                </a:solidFill>
                <a:prstDash val="solid"/>
              </a:ln>
              <a:effectLst>
                <a:outerShdw blurRad="12700" dist="38100" dir="2700000" algn="tl" rotWithShape="0">
                  <a:schemeClr val="bg1">
                    <a:lumMod val="50000"/>
                  </a:schemeClr>
                </a:outerShdw>
              </a:effectLst>
              <a:cs typeface="B Homa" panose="00000400000000000000" pitchFamily="2" charset="-78"/>
            </a:endParaRPr>
          </a:p>
        </p:txBody>
      </p:sp>
      <p:sp>
        <p:nvSpPr>
          <p:cNvPr id="6" name="Rectangle 5"/>
          <p:cNvSpPr/>
          <p:nvPr/>
        </p:nvSpPr>
        <p:spPr>
          <a:xfrm>
            <a:off x="3200103" y="5101137"/>
            <a:ext cx="5561071" cy="1200329"/>
          </a:xfrm>
          <a:prstGeom prst="rect">
            <a:avLst/>
          </a:prstGeom>
        </p:spPr>
        <p:txBody>
          <a:bodyPr wrap="square">
            <a:spAutoFit/>
          </a:bodyPr>
          <a:lstStyle/>
          <a:p>
            <a:pPr algn="ctr"/>
            <a:r>
              <a:rPr lang="fa-IR" sz="2400" b="1" dirty="0" smtClean="0">
                <a:solidFill>
                  <a:srgbClr val="000000"/>
                </a:solidFill>
                <a:latin typeface="Tahoma" panose="020B0604030504040204" pitchFamily="34" charset="0"/>
                <a:cs typeface="B Mitra" panose="00000400000000000000" pitchFamily="2" charset="-78"/>
              </a:rPr>
              <a:t>معاونت بهداشتی دانشکده علوم پزشکی مراغه</a:t>
            </a:r>
          </a:p>
          <a:p>
            <a:pPr algn="ctr"/>
            <a:r>
              <a:rPr lang="fa-IR" sz="2400" b="1" dirty="0" smtClean="0">
                <a:solidFill>
                  <a:srgbClr val="000000"/>
                </a:solidFill>
                <a:latin typeface="Tahoma" panose="020B0604030504040204" pitchFamily="34" charset="0"/>
                <a:cs typeface="B Mitra" panose="00000400000000000000" pitchFamily="2" charset="-78"/>
              </a:rPr>
              <a:t>گروه جوانی جمعیت و سلامت خانواده </a:t>
            </a:r>
          </a:p>
          <a:p>
            <a:pPr algn="ctr"/>
            <a:r>
              <a:rPr lang="fa-IR" sz="2400" b="1" dirty="0" smtClean="0">
                <a:solidFill>
                  <a:srgbClr val="000000"/>
                </a:solidFill>
                <a:latin typeface="Tahoma" panose="020B0604030504040204" pitchFamily="34" charset="0"/>
                <a:cs typeface="B Mitra" panose="00000400000000000000" pitchFamily="2" charset="-78"/>
              </a:rPr>
              <a:t>اربعین 1402</a:t>
            </a:r>
            <a:endParaRPr lang="fa-IR" sz="2400" b="1" dirty="0">
              <a:cs typeface="B Mitra" panose="00000400000000000000" pitchFamily="2" charset="-78"/>
            </a:endParaRPr>
          </a:p>
        </p:txBody>
      </p:sp>
      <p:pic>
        <p:nvPicPr>
          <p:cNvPr id="7" name="Picture 2" descr="معاونت بهداشت"/>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07940" y="548145"/>
            <a:ext cx="1236928" cy="1298379"/>
          </a:xfrm>
          <a:prstGeom prst="rect">
            <a:avLst/>
          </a:prstGeom>
          <a:solidFill>
            <a:schemeClr val="accent2">
              <a:lumMod val="40000"/>
              <a:lumOff val="60000"/>
            </a:schemeClr>
          </a:solidFill>
          <a:ln>
            <a:noFill/>
          </a:ln>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243152" y="4783923"/>
            <a:ext cx="2254962" cy="15005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36711" y="4916799"/>
            <a:ext cx="2320349" cy="1491653"/>
          </a:xfrm>
          <a:prstGeom prst="rect">
            <a:avLst/>
          </a:prstGeom>
        </p:spPr>
      </p:pic>
    </p:spTree>
    <p:extLst>
      <p:ext uri="{BB962C8B-B14F-4D97-AF65-F5344CB8AC3E}">
        <p14:creationId xmlns:p14="http://schemas.microsoft.com/office/powerpoint/2010/main" xmlns="" val="91970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12192001" cy="6849737"/>
          </a:xfrm>
          <a:prstGeom prst="rect">
            <a:avLst/>
          </a:prstGeom>
        </p:spPr>
      </p:pic>
      <p:sp>
        <p:nvSpPr>
          <p:cNvPr id="6" name="Rectangle 5"/>
          <p:cNvSpPr/>
          <p:nvPr/>
        </p:nvSpPr>
        <p:spPr>
          <a:xfrm>
            <a:off x="549007" y="1314193"/>
            <a:ext cx="10828663" cy="1331134"/>
          </a:xfrm>
          <a:prstGeom prst="rect">
            <a:avLst/>
          </a:prstGeom>
        </p:spPr>
        <p:txBody>
          <a:bodyPr wrap="square">
            <a:spAutoFit/>
          </a:bodyPr>
          <a:lstStyle/>
          <a:p>
            <a:pPr algn="ctr">
              <a:lnSpc>
                <a:spcPct val="150000"/>
              </a:lnSpc>
            </a:pPr>
            <a:r>
              <a:rPr lang="fa-IR" sz="2800" dirty="0">
                <a:solidFill>
                  <a:srgbClr val="000000"/>
                </a:solidFill>
                <a:latin typeface="Tahoma" panose="020B0604030504040204" pitchFamily="34" charset="0"/>
                <a:cs typeface="B Homa" panose="00000400000000000000" pitchFamily="2" charset="-78"/>
              </a:rPr>
              <a:t>درس آزادگی امام حسین (</a:t>
            </a:r>
            <a:r>
              <a:rPr lang="fa-IR" sz="2800" dirty="0" smtClean="0">
                <a:solidFill>
                  <a:srgbClr val="000000"/>
                </a:solidFill>
                <a:latin typeface="Tahoma" panose="020B0604030504040204" pitchFamily="34" charset="0"/>
                <a:cs typeface="B Homa" panose="00000400000000000000" pitchFamily="2" charset="-78"/>
              </a:rPr>
              <a:t>ع)  </a:t>
            </a:r>
            <a:r>
              <a:rPr lang="fa-IR" sz="2800" dirty="0">
                <a:solidFill>
                  <a:srgbClr val="000000"/>
                </a:solidFill>
                <a:latin typeface="Tahoma" panose="020B0604030504040204" pitchFamily="34" charset="0"/>
                <a:cs typeface="B Homa" panose="00000400000000000000" pitchFamily="2" charset="-78"/>
              </a:rPr>
              <a:t>نسل به نسل شد تا رسید به اینجا که کودکان همراه </a:t>
            </a:r>
            <a:endParaRPr lang="fa-IR" sz="2800" dirty="0" smtClean="0">
              <a:solidFill>
                <a:srgbClr val="000000"/>
              </a:solidFill>
              <a:latin typeface="Tahoma" panose="020B0604030504040204" pitchFamily="34" charset="0"/>
              <a:cs typeface="B Homa" panose="00000400000000000000" pitchFamily="2" charset="-78"/>
            </a:endParaRPr>
          </a:p>
          <a:p>
            <a:pPr algn="ctr">
              <a:lnSpc>
                <a:spcPct val="150000"/>
              </a:lnSpc>
            </a:pPr>
            <a:r>
              <a:rPr lang="fa-IR" sz="2800" dirty="0" smtClean="0">
                <a:solidFill>
                  <a:srgbClr val="000000"/>
                </a:solidFill>
                <a:latin typeface="Tahoma" panose="020B0604030504040204" pitchFamily="34" charset="0"/>
                <a:cs typeface="B Homa" panose="00000400000000000000" pitchFamily="2" charset="-78"/>
              </a:rPr>
              <a:t>پدر </a:t>
            </a:r>
            <a:r>
              <a:rPr lang="fa-IR" sz="2800" dirty="0">
                <a:solidFill>
                  <a:srgbClr val="000000"/>
                </a:solidFill>
                <a:latin typeface="Tahoma" panose="020B0604030504040204" pitchFamily="34" charset="0"/>
                <a:cs typeface="B Homa" panose="00000400000000000000" pitchFamily="2" charset="-78"/>
              </a:rPr>
              <a:t>و مادر از همین کودکی عرض ارادت خود را نشان </a:t>
            </a:r>
            <a:r>
              <a:rPr lang="fa-IR" sz="2800" dirty="0" smtClean="0">
                <a:solidFill>
                  <a:srgbClr val="000000"/>
                </a:solidFill>
                <a:latin typeface="Tahoma" panose="020B0604030504040204" pitchFamily="34" charset="0"/>
                <a:cs typeface="B Homa" panose="00000400000000000000" pitchFamily="2" charset="-78"/>
              </a:rPr>
              <a:t>میدهند </a:t>
            </a:r>
            <a:r>
              <a:rPr lang="fa-IR" sz="2800" dirty="0">
                <a:solidFill>
                  <a:srgbClr val="000000"/>
                </a:solidFill>
                <a:latin typeface="Tahoma" panose="020B0604030504040204" pitchFamily="34" charset="0"/>
                <a:cs typeface="B Homa" panose="00000400000000000000" pitchFamily="2" charset="-78"/>
              </a:rPr>
              <a:t>.</a:t>
            </a:r>
            <a:endParaRPr lang="fa-IR" sz="2800" dirty="0">
              <a:cs typeface="B Homa" panose="00000400000000000000" pitchFamily="2" charset="-78"/>
            </a:endParaRPr>
          </a:p>
        </p:txBody>
      </p:sp>
      <p:sp>
        <p:nvSpPr>
          <p:cNvPr id="7" name="Content Placeholder 2"/>
          <p:cNvSpPr txBox="1">
            <a:spLocks/>
          </p:cNvSpPr>
          <p:nvPr/>
        </p:nvSpPr>
        <p:spPr>
          <a:xfrm>
            <a:off x="286439" y="3120955"/>
            <a:ext cx="11543840" cy="325315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fa-IR" sz="3200" dirty="0" smtClean="0">
                <a:cs typeface="B Mitra" panose="00000400000000000000" pitchFamily="2" charset="-78"/>
              </a:rPr>
              <a:t>خانواده ‌هایی که قصد دارند در سفر اربعین فرزندان‌ شان را با خود ببرند باید محور این سفر بچه باشند. این محوریت فقط برای سفر اربعین نیست. برای سفر‌های زیارتی دیگر هم همین است و باید خود را آماده کنید. بهتر است مقداری از وقت شما به سرگرم کردن بچه ‌ها صرف شود. </a:t>
            </a:r>
          </a:p>
          <a:p>
            <a:pPr marL="0" indent="0" algn="ctr">
              <a:lnSpc>
                <a:spcPct val="150000"/>
              </a:lnSpc>
              <a:buFont typeface="Arial" panose="020B0604020202020204" pitchFamily="34" charset="0"/>
              <a:buNone/>
            </a:pPr>
            <a:r>
              <a:rPr lang="fa-IR" sz="3200" dirty="0" smtClean="0">
                <a:cs typeface="B Mitra" panose="00000400000000000000" pitchFamily="2" charset="-78"/>
              </a:rPr>
              <a:t>سفر اربعین هم به این شکل است. </a:t>
            </a:r>
            <a:endParaRPr lang="fa-IR" sz="3200" dirty="0">
              <a:cs typeface="B Mitra" panose="00000400000000000000" pitchFamily="2" charset="-78"/>
            </a:endParaRPr>
          </a:p>
        </p:txBody>
      </p:sp>
    </p:spTree>
    <p:extLst>
      <p:ext uri="{BB962C8B-B14F-4D97-AF65-F5344CB8AC3E}">
        <p14:creationId xmlns:p14="http://schemas.microsoft.com/office/powerpoint/2010/main" xmlns="" val="163083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p:spPr>
      </p:pic>
      <p:grpSp>
        <p:nvGrpSpPr>
          <p:cNvPr id="5" name="Group 4"/>
          <p:cNvGrpSpPr/>
          <p:nvPr/>
        </p:nvGrpSpPr>
        <p:grpSpPr>
          <a:xfrm>
            <a:off x="818263" y="289624"/>
            <a:ext cx="10555473" cy="6278752"/>
            <a:chOff x="936385" y="430392"/>
            <a:chExt cx="10555473" cy="6278752"/>
          </a:xfrm>
        </p:grpSpPr>
        <p:sp>
          <p:nvSpPr>
            <p:cNvPr id="6" name="Rounded Rectangle 5"/>
            <p:cNvSpPr/>
            <p:nvPr/>
          </p:nvSpPr>
          <p:spPr>
            <a:xfrm>
              <a:off x="3948972" y="2049566"/>
              <a:ext cx="4642504" cy="19708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fa-IR" sz="2400" b="1" dirty="0" smtClean="0">
                  <a:solidFill>
                    <a:srgbClr val="0070C0"/>
                  </a:solidFill>
                  <a:cs typeface="B Titr" panose="00000700000000000000" pitchFamily="2" charset="-78"/>
                </a:rPr>
                <a:t>اگربا کودک زیر 5 سال در پیاده روی اربعین شرکت می کنید ، موارد زیر را به همراه داشته باشید</a:t>
              </a:r>
              <a:endParaRPr lang="fa-IR" sz="2400" b="1" dirty="0">
                <a:solidFill>
                  <a:srgbClr val="0070C0"/>
                </a:solidFill>
                <a:cs typeface="B Titr" panose="00000700000000000000" pitchFamily="2" charset="-78"/>
              </a:endParaRPr>
            </a:p>
          </p:txBody>
        </p:sp>
        <p:sp>
          <p:nvSpPr>
            <p:cNvPr id="7" name="Oval 6"/>
            <p:cNvSpPr/>
            <p:nvPr/>
          </p:nvSpPr>
          <p:spPr>
            <a:xfrm>
              <a:off x="936385" y="2742608"/>
              <a:ext cx="1850834" cy="1718633"/>
            </a:xfrm>
            <a:prstGeom prst="ellipse">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Oval 7"/>
            <p:cNvSpPr/>
            <p:nvPr/>
          </p:nvSpPr>
          <p:spPr>
            <a:xfrm>
              <a:off x="6925714" y="4532288"/>
              <a:ext cx="1850834" cy="1718633"/>
            </a:xfrm>
            <a:prstGeom prst="ellipse">
              <a:avLst/>
            </a:prstGeom>
            <a:blipFill dpi="0" rotWithShape="1">
              <a:blip r:embed="rId4">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blipFill dpi="0" rotWithShape="1">
                  <a:blip r:embed="rId4">
                    <a:extLst>
                      <a:ext uri="{28A0092B-C50C-407E-A947-70E740481C1C}">
                        <a14:useLocalDpi xmlns:a14="http://schemas.microsoft.com/office/drawing/2010/main" xmlns="" val="0"/>
                      </a:ext>
                    </a:extLst>
                  </a:blip>
                  <a:srcRect/>
                  <a:stretch>
                    <a:fillRect/>
                  </a:stretch>
                </a:blipFill>
              </a:endParaRPr>
            </a:p>
          </p:txBody>
        </p:sp>
        <p:sp>
          <p:nvSpPr>
            <p:cNvPr id="9" name="Oval 8"/>
            <p:cNvSpPr/>
            <p:nvPr/>
          </p:nvSpPr>
          <p:spPr>
            <a:xfrm>
              <a:off x="3585294" y="4461241"/>
              <a:ext cx="1850834" cy="1718633"/>
            </a:xfrm>
            <a:prstGeom prst="ellipse">
              <a:avLst/>
            </a:prstGeom>
            <a:blipFill dpi="0" rotWithShape="1">
              <a:blip r:embed="rId5">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Oval 9"/>
            <p:cNvSpPr/>
            <p:nvPr/>
          </p:nvSpPr>
          <p:spPr>
            <a:xfrm>
              <a:off x="9118516" y="2926895"/>
              <a:ext cx="1850834" cy="1718633"/>
            </a:xfrm>
            <a:prstGeom prst="ellipse">
              <a:avLst/>
            </a:prstGeom>
            <a:blipFill dpi="0" rotWithShape="1">
              <a:blip r:embed="rId6">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Oval 10"/>
            <p:cNvSpPr/>
            <p:nvPr/>
          </p:nvSpPr>
          <p:spPr>
            <a:xfrm>
              <a:off x="2030740" y="430392"/>
              <a:ext cx="1622457" cy="1718633"/>
            </a:xfrm>
            <a:prstGeom prst="ellipse">
              <a:avLst/>
            </a:prstGeom>
            <a:blipFill dpi="0" rotWithShape="1">
              <a:blip r:embed="rId7">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Oval 11"/>
            <p:cNvSpPr/>
            <p:nvPr/>
          </p:nvSpPr>
          <p:spPr>
            <a:xfrm>
              <a:off x="9356477" y="582742"/>
              <a:ext cx="1850834" cy="1718633"/>
            </a:xfrm>
            <a:prstGeom prst="ellipse">
              <a:avLst/>
            </a:prstGeom>
            <a:blipFill dpi="0" rotWithShape="1">
              <a:blip r:embed="rId8">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ounded Rectangle 12"/>
            <p:cNvSpPr/>
            <p:nvPr/>
          </p:nvSpPr>
          <p:spPr>
            <a:xfrm>
              <a:off x="1885213" y="1934545"/>
              <a:ext cx="1641833" cy="662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solidFill>
                    <a:schemeClr val="tx1"/>
                  </a:solidFill>
                </a:rPr>
                <a:t>آب سالم </a:t>
              </a:r>
              <a:endParaRPr lang="fa-IR" sz="3200" b="1" dirty="0">
                <a:solidFill>
                  <a:schemeClr val="tx1"/>
                </a:solidFill>
              </a:endParaRPr>
            </a:p>
          </p:txBody>
        </p:sp>
        <p:sp>
          <p:nvSpPr>
            <p:cNvPr id="14" name="Rounded Rectangle 13"/>
            <p:cNvSpPr/>
            <p:nvPr/>
          </p:nvSpPr>
          <p:spPr>
            <a:xfrm>
              <a:off x="9071931" y="1442059"/>
              <a:ext cx="2419927" cy="16745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rPr>
                <a:t>اسباب بازی ساده</a:t>
              </a:r>
              <a:endParaRPr lang="fa-IR" sz="2800" b="1" dirty="0">
                <a:solidFill>
                  <a:schemeClr val="tx1"/>
                </a:solidFill>
              </a:endParaRPr>
            </a:p>
          </p:txBody>
        </p:sp>
        <p:sp>
          <p:nvSpPr>
            <p:cNvPr id="15" name="Rounded Rectangle 14"/>
            <p:cNvSpPr/>
            <p:nvPr/>
          </p:nvSpPr>
          <p:spPr>
            <a:xfrm>
              <a:off x="6773091" y="6091299"/>
              <a:ext cx="2156079" cy="6178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tx1"/>
                  </a:solidFill>
                </a:rPr>
                <a:t>ضد آفتاب مناسب کودکان</a:t>
              </a:r>
              <a:endParaRPr lang="fa-IR" sz="2400" b="1" dirty="0">
                <a:solidFill>
                  <a:schemeClr val="tx1"/>
                </a:solidFill>
              </a:endParaRPr>
            </a:p>
          </p:txBody>
        </p:sp>
        <p:sp>
          <p:nvSpPr>
            <p:cNvPr id="16" name="Rounded Rectangle 15"/>
            <p:cNvSpPr/>
            <p:nvPr/>
          </p:nvSpPr>
          <p:spPr>
            <a:xfrm>
              <a:off x="9071931" y="4362680"/>
              <a:ext cx="1935521" cy="6465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rPr>
                <a:t>کلاه</a:t>
              </a:r>
              <a:r>
                <a:rPr lang="fa-IR" sz="2400" b="1" dirty="0" smtClean="0">
                  <a:solidFill>
                    <a:schemeClr val="tx1"/>
                  </a:solidFill>
                </a:rPr>
                <a:t> لبه دار </a:t>
              </a:r>
              <a:endParaRPr lang="fa-IR" sz="2400" b="1" dirty="0">
                <a:solidFill>
                  <a:schemeClr val="tx1"/>
                </a:solidFill>
              </a:endParaRPr>
            </a:p>
          </p:txBody>
        </p:sp>
        <p:sp>
          <p:nvSpPr>
            <p:cNvPr id="17" name="Rounded Rectangle 16"/>
            <p:cNvSpPr/>
            <p:nvPr/>
          </p:nvSpPr>
          <p:spPr>
            <a:xfrm>
              <a:off x="3032945" y="5948814"/>
              <a:ext cx="2941504" cy="6307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tx1"/>
                  </a:solidFill>
                </a:rPr>
                <a:t>لباس نخی رنگ روشن</a:t>
              </a:r>
              <a:endParaRPr lang="fa-IR" sz="2400" b="1" dirty="0">
                <a:solidFill>
                  <a:schemeClr val="tx1"/>
                </a:solidFill>
              </a:endParaRPr>
            </a:p>
          </p:txBody>
        </p:sp>
        <p:sp>
          <p:nvSpPr>
            <p:cNvPr id="18" name="Rounded Rectangle 17"/>
            <p:cNvSpPr/>
            <p:nvPr/>
          </p:nvSpPr>
          <p:spPr>
            <a:xfrm>
              <a:off x="960178" y="3887804"/>
              <a:ext cx="1745952" cy="6465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tx1"/>
                  </a:solidFill>
                </a:rPr>
                <a:t>پودر </a:t>
              </a:r>
              <a:r>
                <a:rPr lang="en-US" sz="2400" b="1" dirty="0" smtClean="0">
                  <a:solidFill>
                    <a:schemeClr val="tx1"/>
                  </a:solidFill>
                </a:rPr>
                <a:t>ORS</a:t>
              </a:r>
              <a:endParaRPr lang="fa-IR" sz="2400" b="1" dirty="0">
                <a:solidFill>
                  <a:schemeClr val="tx1"/>
                </a:solidFill>
              </a:endParaRPr>
            </a:p>
          </p:txBody>
        </p:sp>
      </p:grpSp>
    </p:spTree>
    <p:extLst>
      <p:ext uri="{BB962C8B-B14F-4D97-AF65-F5344CB8AC3E}">
        <p14:creationId xmlns:p14="http://schemas.microsoft.com/office/powerpoint/2010/main" xmlns="" val="8699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46412"/>
          </a:xfrm>
          <a:ln>
            <a:noFill/>
          </a:ln>
        </p:spPr>
      </p:pic>
      <p:sp>
        <p:nvSpPr>
          <p:cNvPr id="5" name="Rounded Rectangle 4"/>
          <p:cNvSpPr/>
          <p:nvPr/>
        </p:nvSpPr>
        <p:spPr>
          <a:xfrm>
            <a:off x="2166651" y="187857"/>
            <a:ext cx="10234669" cy="12118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fa-IR" sz="4000" b="1" dirty="0" smtClean="0">
                <a:solidFill>
                  <a:schemeClr val="tx1"/>
                </a:solidFill>
                <a:cs typeface="B Titr" panose="00000700000000000000" pitchFamily="2" charset="-78"/>
              </a:rPr>
              <a:t>توصیه های </a:t>
            </a:r>
            <a:r>
              <a:rPr lang="fa-IR" sz="4000" b="1" dirty="0" smtClean="0">
                <a:solidFill>
                  <a:schemeClr val="tx1"/>
                </a:solidFill>
                <a:effectLst>
                  <a:outerShdw blurRad="38100" dist="38100" dir="2700000" algn="tl">
                    <a:srgbClr val="000000">
                      <a:alpha val="43137"/>
                    </a:srgbClr>
                  </a:outerShdw>
                </a:effectLst>
                <a:cs typeface="B Titr" panose="00000700000000000000" pitchFamily="2" charset="-78"/>
              </a:rPr>
              <a:t>سلامت کودکان </a:t>
            </a:r>
            <a:r>
              <a:rPr lang="fa-IR" sz="4000" b="1" dirty="0" smtClean="0">
                <a:solidFill>
                  <a:schemeClr val="tx1"/>
                </a:solidFill>
                <a:cs typeface="B Titr" panose="00000700000000000000" pitchFamily="2" charset="-78"/>
              </a:rPr>
              <a:t>در پیاده روی اربعین</a:t>
            </a:r>
            <a:endParaRPr lang="fa-IR" sz="4000" b="1" dirty="0">
              <a:solidFill>
                <a:schemeClr val="tx1"/>
              </a:solidFill>
              <a:cs typeface="B Titr" panose="00000700000000000000" pitchFamily="2" charset="-78"/>
            </a:endParaRPr>
          </a:p>
        </p:txBody>
      </p:sp>
      <p:sp>
        <p:nvSpPr>
          <p:cNvPr id="6" name="Rounded Rectangle 5"/>
          <p:cNvSpPr/>
          <p:nvPr/>
        </p:nvSpPr>
        <p:spPr>
          <a:xfrm>
            <a:off x="2166651" y="1382902"/>
            <a:ext cx="10025349" cy="53814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nSpc>
                <a:spcPct val="150000"/>
              </a:lnSpc>
              <a:buFontTx/>
              <a:buChar char="-"/>
            </a:pPr>
            <a:r>
              <a:rPr lang="fa-IR" sz="2800" dirty="0" smtClean="0">
                <a:solidFill>
                  <a:schemeClr val="tx1"/>
                </a:solidFill>
                <a:cs typeface="B Homa" panose="00000400000000000000" pitchFamily="2" charset="-78"/>
              </a:rPr>
              <a:t>کرمهای دافع حشرات به همراه داشته باشید </a:t>
            </a:r>
          </a:p>
          <a:p>
            <a:pPr marL="285750" indent="-285750">
              <a:lnSpc>
                <a:spcPct val="150000"/>
              </a:lnSpc>
              <a:buFontTx/>
              <a:buChar char="-"/>
            </a:pPr>
            <a:r>
              <a:rPr lang="fa-IR" sz="2800" dirty="0" smtClean="0">
                <a:solidFill>
                  <a:schemeClr val="tx1"/>
                </a:solidFill>
                <a:cs typeface="B Homa" panose="00000400000000000000" pitchFamily="2" charset="-78"/>
              </a:rPr>
              <a:t>به هیج وجه کودک را تنها نگذارید</a:t>
            </a:r>
          </a:p>
          <a:p>
            <a:pPr marL="285750" indent="-285750">
              <a:lnSpc>
                <a:spcPct val="150000"/>
              </a:lnSpc>
              <a:buFontTx/>
              <a:buChar char="-"/>
            </a:pPr>
            <a:r>
              <a:rPr lang="fa-IR" sz="2800" dirty="0" smtClean="0">
                <a:solidFill>
                  <a:schemeClr val="tx1"/>
                </a:solidFill>
                <a:cs typeface="B Homa" panose="00000400000000000000" pitchFamily="2" charset="-78"/>
              </a:rPr>
              <a:t>- تا حد امکان شماره 115 اورژانس را به کودکان آموزش دهید</a:t>
            </a:r>
          </a:p>
          <a:p>
            <a:pPr marL="285750" indent="-285750">
              <a:lnSpc>
                <a:spcPct val="150000"/>
              </a:lnSpc>
              <a:buFontTx/>
              <a:buChar char="-"/>
            </a:pPr>
            <a:r>
              <a:rPr lang="fa-IR" sz="2800" dirty="0" smtClean="0">
                <a:solidFill>
                  <a:schemeClr val="tx1"/>
                </a:solidFill>
                <a:cs typeface="B Homa" panose="00000400000000000000" pitchFamily="2" charset="-78"/>
              </a:rPr>
              <a:t>از بردن کودکان به مکانهای بسیار شلوغ خودداری کنید</a:t>
            </a:r>
          </a:p>
          <a:p>
            <a:pPr marL="285750" indent="-285750">
              <a:lnSpc>
                <a:spcPct val="150000"/>
              </a:lnSpc>
              <a:buFontTx/>
              <a:buChar char="-"/>
            </a:pPr>
            <a:r>
              <a:rPr lang="fa-IR" sz="2800" dirty="0" smtClean="0">
                <a:solidFill>
                  <a:schemeClr val="tx1"/>
                </a:solidFill>
                <a:cs typeface="B Homa" panose="00000400000000000000" pitchFamily="2" charset="-78"/>
              </a:rPr>
              <a:t>پماد ضد عرق سوز حاوی بابونه ( در صورت نداشتن حساسیت ) استفاده شود </a:t>
            </a:r>
          </a:p>
          <a:p>
            <a:pPr marL="285750" indent="-285750">
              <a:lnSpc>
                <a:spcPct val="150000"/>
              </a:lnSpc>
              <a:buFontTx/>
              <a:buChar char="-"/>
            </a:pPr>
            <a:r>
              <a:rPr lang="fa-IR" sz="2800" dirty="0" smtClean="0">
                <a:solidFill>
                  <a:schemeClr val="tx1"/>
                </a:solidFill>
                <a:cs typeface="B Homa" panose="00000400000000000000" pitchFamily="2" charset="-78"/>
              </a:rPr>
              <a:t>از دادن آب یخ به کودکان جدا خودداری کنید.</a:t>
            </a:r>
          </a:p>
          <a:p>
            <a:pPr marL="285750" indent="-285750">
              <a:lnSpc>
                <a:spcPct val="150000"/>
              </a:lnSpc>
              <a:buFontTx/>
              <a:buChar char="-"/>
            </a:pPr>
            <a:r>
              <a:rPr lang="fa-IR" sz="2800" dirty="0" smtClean="0">
                <a:solidFill>
                  <a:schemeClr val="tx1"/>
                </a:solidFill>
                <a:cs typeface="B Homa" panose="00000400000000000000" pitchFamily="2" charset="-78"/>
              </a:rPr>
              <a:t>توصیه های پیشگیری از سوانح و حوادث را مدنظر قرار دهید. </a:t>
            </a:r>
          </a:p>
        </p:txBody>
      </p:sp>
    </p:spTree>
    <p:extLst>
      <p:ext uri="{BB962C8B-B14F-4D97-AF65-F5344CB8AC3E}">
        <p14:creationId xmlns:p14="http://schemas.microsoft.com/office/powerpoint/2010/main" xmlns="" val="2669944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46412"/>
          </a:xfrm>
          <a:ln>
            <a:noFill/>
          </a:ln>
        </p:spPr>
      </p:pic>
      <p:sp>
        <p:nvSpPr>
          <p:cNvPr id="5" name="Rounded Rectangle 4"/>
          <p:cNvSpPr/>
          <p:nvPr/>
        </p:nvSpPr>
        <p:spPr>
          <a:xfrm>
            <a:off x="2166651" y="187857"/>
            <a:ext cx="10234669" cy="12118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fa-IR" sz="4000" b="1" dirty="0" smtClean="0">
                <a:solidFill>
                  <a:schemeClr val="tx1"/>
                </a:solidFill>
                <a:cs typeface="B Titr" panose="00000700000000000000" pitchFamily="2" charset="-78"/>
              </a:rPr>
              <a:t>توصیه های </a:t>
            </a:r>
            <a:r>
              <a:rPr lang="fa-IR" sz="4000" b="1" dirty="0" smtClean="0">
                <a:solidFill>
                  <a:schemeClr val="tx1"/>
                </a:solidFill>
                <a:effectLst>
                  <a:outerShdw blurRad="38100" dist="38100" dir="2700000" algn="tl">
                    <a:srgbClr val="000000">
                      <a:alpha val="43137"/>
                    </a:srgbClr>
                  </a:outerShdw>
                </a:effectLst>
                <a:cs typeface="B Titr" panose="00000700000000000000" pitchFamily="2" charset="-78"/>
              </a:rPr>
              <a:t>سلامت کودکان </a:t>
            </a:r>
            <a:r>
              <a:rPr lang="fa-IR" sz="4000" b="1" dirty="0" smtClean="0">
                <a:solidFill>
                  <a:schemeClr val="tx1"/>
                </a:solidFill>
                <a:cs typeface="B Titr" panose="00000700000000000000" pitchFamily="2" charset="-78"/>
              </a:rPr>
              <a:t>در پیاده روی اربعین</a:t>
            </a:r>
            <a:endParaRPr lang="fa-IR" sz="4000" b="1" dirty="0">
              <a:solidFill>
                <a:schemeClr val="tx1"/>
              </a:solidFill>
              <a:cs typeface="B Titr" panose="00000700000000000000" pitchFamily="2" charset="-78"/>
            </a:endParaRPr>
          </a:p>
        </p:txBody>
      </p:sp>
      <p:sp>
        <p:nvSpPr>
          <p:cNvPr id="6" name="Rounded Rectangle 5"/>
          <p:cNvSpPr/>
          <p:nvPr/>
        </p:nvSpPr>
        <p:spPr>
          <a:xfrm>
            <a:off x="2166651" y="1382902"/>
            <a:ext cx="10025349" cy="4605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nSpc>
                <a:spcPct val="150000"/>
              </a:lnSpc>
              <a:buFontTx/>
              <a:buChar char="-"/>
            </a:pPr>
            <a:r>
              <a:rPr lang="fa-IR" sz="2800" dirty="0" smtClean="0">
                <a:solidFill>
                  <a:schemeClr val="tx1"/>
                </a:solidFill>
                <a:cs typeface="B Homa" panose="00000400000000000000" pitchFamily="2" charset="-78"/>
              </a:rPr>
              <a:t>کودکان محور این سفر هستند با نهایت عطوفت و مهربانی با کودکان ارتباط داشته باشیم. </a:t>
            </a:r>
          </a:p>
          <a:p>
            <a:pPr marL="285750" indent="-285750">
              <a:lnSpc>
                <a:spcPct val="150000"/>
              </a:lnSpc>
              <a:buFontTx/>
              <a:buChar char="-"/>
            </a:pPr>
            <a:r>
              <a:rPr lang="fa-IR" sz="2800" dirty="0" smtClean="0">
                <a:solidFill>
                  <a:schemeClr val="tx1"/>
                </a:solidFill>
                <a:cs typeface="B Homa" panose="00000400000000000000" pitchFamily="2" charset="-78"/>
              </a:rPr>
              <a:t> توانایی و تحمل کودکان محدود است .  بیش از توان کودک انتظار نداشته باشید.</a:t>
            </a:r>
          </a:p>
          <a:p>
            <a:pPr marL="285750" indent="-285750">
              <a:lnSpc>
                <a:spcPct val="150000"/>
              </a:lnSpc>
              <a:buFontTx/>
              <a:buChar char="-"/>
            </a:pPr>
            <a:r>
              <a:rPr lang="fa-IR" sz="2800" dirty="0" smtClean="0">
                <a:solidFill>
                  <a:schemeClr val="tx1"/>
                </a:solidFill>
                <a:cs typeface="B Homa" panose="00000400000000000000" pitchFamily="2" charset="-78"/>
              </a:rPr>
              <a:t>حتما به فکر سرگرمی کودکان باشید.</a:t>
            </a:r>
          </a:p>
          <a:p>
            <a:pPr marL="285750" indent="-285750">
              <a:lnSpc>
                <a:spcPct val="150000"/>
              </a:lnSpc>
              <a:buFontTx/>
              <a:buChar char="-"/>
            </a:pPr>
            <a:r>
              <a:rPr lang="fa-IR" sz="2800" dirty="0" smtClean="0">
                <a:solidFill>
                  <a:schemeClr val="tx1"/>
                </a:solidFill>
                <a:cs typeface="B Homa" panose="00000400000000000000" pitchFamily="2" charset="-78"/>
              </a:rPr>
              <a:t>تعدادی از اسباب بازیهای مورد علاقه کودک را به همراه داشته باشید.</a:t>
            </a:r>
          </a:p>
          <a:p>
            <a:pPr marL="285750" indent="-285750">
              <a:lnSpc>
                <a:spcPct val="150000"/>
              </a:lnSpc>
              <a:buFontTx/>
              <a:buChar char="-"/>
            </a:pPr>
            <a:r>
              <a:rPr lang="fa-IR" sz="2800" dirty="0" smtClean="0">
                <a:solidFill>
                  <a:schemeClr val="tx1"/>
                </a:solidFill>
                <a:cs typeface="B Homa" panose="00000400000000000000" pitchFamily="2" charset="-78"/>
              </a:rPr>
              <a:t>طز تهیه و شرایط استفاده از </a:t>
            </a:r>
            <a:r>
              <a:rPr lang="en-US" sz="2800" dirty="0" smtClean="0">
                <a:solidFill>
                  <a:schemeClr val="tx1"/>
                </a:solidFill>
                <a:cs typeface="B Homa" panose="00000400000000000000" pitchFamily="2" charset="-78"/>
              </a:rPr>
              <a:t>ORS </a:t>
            </a:r>
            <a:r>
              <a:rPr lang="fa-IR" sz="2800" dirty="0" smtClean="0">
                <a:solidFill>
                  <a:schemeClr val="tx1"/>
                </a:solidFill>
                <a:cs typeface="B Homa" panose="00000400000000000000" pitchFamily="2" charset="-78"/>
              </a:rPr>
              <a:t> را فراموش نکنید. </a:t>
            </a:r>
          </a:p>
          <a:p>
            <a:pPr marL="285750" indent="-285750">
              <a:lnSpc>
                <a:spcPct val="150000"/>
              </a:lnSpc>
              <a:buFontTx/>
              <a:buChar char="-"/>
            </a:pPr>
            <a:endParaRPr lang="fa-IR" sz="2800" dirty="0" smtClean="0">
              <a:solidFill>
                <a:schemeClr val="tx1"/>
              </a:solidFill>
              <a:cs typeface="B Homa" panose="00000400000000000000" pitchFamily="2" charset="-78"/>
            </a:endParaRPr>
          </a:p>
        </p:txBody>
      </p:sp>
    </p:spTree>
    <p:extLst>
      <p:ext uri="{BB962C8B-B14F-4D97-AF65-F5344CB8AC3E}">
        <p14:creationId xmlns:p14="http://schemas.microsoft.com/office/powerpoint/2010/main" xmlns="" val="54748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5"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610" y="-88135"/>
            <a:ext cx="12189320" cy="6946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0601492">
            <a:off x="410949" y="263435"/>
            <a:ext cx="2828007" cy="254897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2886" y="4071098"/>
            <a:ext cx="3602000" cy="2503993"/>
          </a:xfrm>
          <a:prstGeom prst="rect">
            <a:avLst/>
          </a:prstGeom>
        </p:spPr>
      </p:pic>
      <p:sp>
        <p:nvSpPr>
          <p:cNvPr id="11" name="Round Single Corner Rectangle 10"/>
          <p:cNvSpPr/>
          <p:nvPr/>
        </p:nvSpPr>
        <p:spPr>
          <a:xfrm>
            <a:off x="4277746" y="1027905"/>
            <a:ext cx="7076053" cy="4568663"/>
          </a:xfrm>
          <a:prstGeom prst="round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fa-IR" sz="4000" dirty="0">
                <a:ln w="0">
                  <a:noFill/>
                </a:ln>
                <a:solidFill>
                  <a:schemeClr val="tx1"/>
                </a:solidFill>
                <a:effectLst>
                  <a:outerShdw blurRad="38100" dist="19050" dir="2700000" algn="tl" rotWithShape="0">
                    <a:schemeClr val="dk1">
                      <a:alpha val="40000"/>
                    </a:schemeClr>
                  </a:outerShdw>
                </a:effectLst>
                <a:cs typeface="B Homa" panose="00000400000000000000" pitchFamily="2" charset="-78"/>
              </a:rPr>
              <a:t>استفاده از کالسکه های استاندارد و مناسب مانع بروز آسیبهای عضلانی و اسکلتی در کودکان می شود. </a:t>
            </a:r>
          </a:p>
          <a:p>
            <a:pPr algn="ctr">
              <a:lnSpc>
                <a:spcPct val="150000"/>
              </a:lnSpc>
            </a:pPr>
            <a:r>
              <a:rPr lang="fa-IR" sz="2800" dirty="0" smtClean="0">
                <a:ln w="0">
                  <a:noFill/>
                </a:ln>
                <a:solidFill>
                  <a:schemeClr val="tx1"/>
                </a:solidFill>
                <a:effectLst>
                  <a:outerShdw blurRad="38100" dist="19050" dir="2700000" algn="tl" rotWithShape="0">
                    <a:schemeClr val="dk1">
                      <a:alpha val="40000"/>
                    </a:schemeClr>
                  </a:outerShdw>
                </a:effectLst>
                <a:cs typeface="B Homa" panose="00000400000000000000" pitchFamily="2" charset="-78"/>
              </a:rPr>
              <a:t> </a:t>
            </a:r>
            <a:endParaRPr lang="fa-IR" sz="2800" dirty="0">
              <a:ln w="0">
                <a:noFill/>
              </a:ln>
              <a:solidFill>
                <a:schemeClr val="tx1"/>
              </a:solidFill>
              <a:effectLst>
                <a:outerShdw blurRad="38100" dist="19050" dir="2700000" algn="tl" rotWithShape="0">
                  <a:schemeClr val="dk1">
                    <a:alpha val="40000"/>
                  </a:schemeClr>
                </a:outerShdw>
              </a:effectLst>
              <a:cs typeface="B Homa" panose="00000400000000000000" pitchFamily="2" charset="-78"/>
            </a:endParaRPr>
          </a:p>
        </p:txBody>
      </p:sp>
    </p:spTree>
    <p:extLst>
      <p:ext uri="{BB962C8B-B14F-4D97-AF65-F5344CB8AC3E}">
        <p14:creationId xmlns:p14="http://schemas.microsoft.com/office/powerpoint/2010/main" xmlns="" val="3622254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pic>
        <p:nvPicPr>
          <p:cNvPr id="19" name="Content Placeholder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1" name="Rectangle 20"/>
          <p:cNvSpPr/>
          <p:nvPr/>
        </p:nvSpPr>
        <p:spPr>
          <a:xfrm>
            <a:off x="3343184" y="1117025"/>
            <a:ext cx="4932761" cy="584775"/>
          </a:xfrm>
          <a:prstGeom prst="rect">
            <a:avLst/>
          </a:prstGeom>
        </p:spPr>
        <p:txBody>
          <a:bodyPr wrap="none">
            <a:spAutoFit/>
          </a:bodyPr>
          <a:lstStyle/>
          <a:p>
            <a:pPr algn="ctr"/>
            <a:r>
              <a:rPr lang="fa-IR" sz="3200" b="1" dirty="0" smtClean="0">
                <a:effectLst>
                  <a:outerShdw blurRad="38100" dist="38100" dir="2700000" algn="tl">
                    <a:srgbClr val="000000">
                      <a:alpha val="43137"/>
                    </a:srgbClr>
                  </a:outerShdw>
                </a:effectLst>
                <a:cs typeface="B Titr" panose="00000700000000000000" pitchFamily="2" charset="-78"/>
              </a:rPr>
              <a:t>از حوادث </a:t>
            </a:r>
            <a:r>
              <a:rPr lang="fa-IR" sz="3200" b="1" dirty="0">
                <a:effectLst>
                  <a:outerShdw blurRad="38100" dist="38100" dir="2700000" algn="tl">
                    <a:srgbClr val="000000">
                      <a:alpha val="43137"/>
                    </a:srgbClr>
                  </a:outerShdw>
                </a:effectLst>
                <a:cs typeface="B Titr" panose="00000700000000000000" pitchFamily="2" charset="-78"/>
              </a:rPr>
              <a:t>و سوانح </a:t>
            </a:r>
            <a:r>
              <a:rPr lang="fa-IR" sz="3200" b="1" dirty="0" smtClean="0">
                <a:effectLst>
                  <a:outerShdw blurRad="38100" dist="38100" dir="2700000" algn="tl">
                    <a:srgbClr val="000000">
                      <a:alpha val="43137"/>
                    </a:srgbClr>
                  </a:outerShdw>
                </a:effectLst>
                <a:cs typeface="B Titr" panose="00000700000000000000" pitchFamily="2" charset="-78"/>
              </a:rPr>
              <a:t>پیشگیری کنید </a:t>
            </a:r>
            <a:endParaRPr lang="fa-IR" sz="3200" b="1" dirty="0">
              <a:effectLst>
                <a:outerShdw blurRad="38100" dist="38100" dir="2700000" algn="tl">
                  <a:srgbClr val="000000">
                    <a:alpha val="43137"/>
                  </a:srgbClr>
                </a:outerShdw>
              </a:effectLst>
              <a:cs typeface="B Titr" panose="00000700000000000000" pitchFamily="2" charset="-78"/>
            </a:endParaRPr>
          </a:p>
        </p:txBody>
      </p:sp>
      <p:sp>
        <p:nvSpPr>
          <p:cNvPr id="23" name="Rectangle 22"/>
          <p:cNvSpPr/>
          <p:nvPr/>
        </p:nvSpPr>
        <p:spPr>
          <a:xfrm>
            <a:off x="7547472" y="3275795"/>
            <a:ext cx="3553857" cy="1077218"/>
          </a:xfrm>
          <a:prstGeom prst="rect">
            <a:avLst/>
          </a:prstGeom>
        </p:spPr>
        <p:txBody>
          <a:bodyPr wrap="square">
            <a:spAutoFit/>
          </a:bodyPr>
          <a:lstStyle/>
          <a:p>
            <a:r>
              <a:rPr lang="fa-IR" sz="3200" b="1" dirty="0" smtClean="0">
                <a:cs typeface="B Mitra" panose="00000400000000000000" pitchFamily="2" charset="-78"/>
              </a:rPr>
              <a:t>حوادث احتمالی کودکان</a:t>
            </a:r>
          </a:p>
          <a:p>
            <a:pPr algn="ctr"/>
            <a:r>
              <a:rPr lang="fa-IR" sz="3200" b="1" dirty="0" smtClean="0">
                <a:cs typeface="B Mitra" panose="00000400000000000000" pitchFamily="2" charset="-78"/>
              </a:rPr>
              <a:t>در </a:t>
            </a:r>
            <a:r>
              <a:rPr lang="fa-IR" sz="3200" b="1" dirty="0">
                <a:cs typeface="B Mitra" panose="00000400000000000000" pitchFamily="2" charset="-78"/>
              </a:rPr>
              <a:t>مسافرت : </a:t>
            </a:r>
          </a:p>
        </p:txBody>
      </p:sp>
      <p:sp>
        <p:nvSpPr>
          <p:cNvPr id="24" name="Rectangle 23"/>
          <p:cNvSpPr/>
          <p:nvPr/>
        </p:nvSpPr>
        <p:spPr>
          <a:xfrm>
            <a:off x="1189822" y="2443370"/>
            <a:ext cx="6357650" cy="3170099"/>
          </a:xfrm>
          <a:prstGeom prst="rect">
            <a:avLst/>
          </a:prstGeom>
        </p:spPr>
        <p:txBody>
          <a:bodyPr wrap="square">
            <a:spAutoFit/>
          </a:bodyPr>
          <a:lstStyle/>
          <a:p>
            <a:pPr marL="285750" indent="-285750">
              <a:buFontTx/>
              <a:buChar char="-"/>
            </a:pPr>
            <a:r>
              <a:rPr lang="fa-IR" sz="4000" dirty="0">
                <a:cs typeface="B Mitra" panose="00000400000000000000" pitchFamily="2" charset="-78"/>
              </a:rPr>
              <a:t>زخم و خونریزی خارجی در اندامها </a:t>
            </a:r>
          </a:p>
          <a:p>
            <a:pPr marL="285750" indent="-285750">
              <a:buFontTx/>
              <a:buChar char="-"/>
            </a:pPr>
            <a:r>
              <a:rPr lang="fa-IR" sz="4000" dirty="0">
                <a:cs typeface="B Mitra" panose="00000400000000000000" pitchFamily="2" charset="-78"/>
              </a:rPr>
              <a:t>سوختگی با درجات مختلف</a:t>
            </a:r>
          </a:p>
          <a:p>
            <a:pPr marL="285750" indent="-285750">
              <a:buFontTx/>
              <a:buChar char="-"/>
            </a:pPr>
            <a:r>
              <a:rPr lang="fa-IR" sz="4000" dirty="0">
                <a:cs typeface="B Mitra" panose="00000400000000000000" pitchFamily="2" charset="-78"/>
              </a:rPr>
              <a:t>مسمومیت </a:t>
            </a:r>
          </a:p>
          <a:p>
            <a:pPr marL="285750" indent="-285750">
              <a:buFontTx/>
              <a:buChar char="-"/>
            </a:pPr>
            <a:r>
              <a:rPr lang="fa-IR" sz="4000" dirty="0">
                <a:cs typeface="B Mitra" panose="00000400000000000000" pitchFamily="2" charset="-78"/>
              </a:rPr>
              <a:t>گرمازدگی </a:t>
            </a:r>
          </a:p>
          <a:p>
            <a:pPr marL="285750" indent="-285750">
              <a:buFontTx/>
              <a:buChar char="-"/>
            </a:pPr>
            <a:r>
              <a:rPr lang="fa-IR" sz="4000" dirty="0">
                <a:cs typeface="B Mitra" panose="00000400000000000000" pitchFamily="2" charset="-78"/>
              </a:rPr>
              <a:t>گزش و گزیدگی </a:t>
            </a:r>
          </a:p>
        </p:txBody>
      </p:sp>
    </p:spTree>
    <p:extLst>
      <p:ext uri="{BB962C8B-B14F-4D97-AF65-F5344CB8AC3E}">
        <p14:creationId xmlns:p14="http://schemas.microsoft.com/office/powerpoint/2010/main" xmlns="" val="41830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pic>
        <p:nvPicPr>
          <p:cNvPr id="19" name="Content Placeholder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1" name="Rectangle 20"/>
          <p:cNvSpPr/>
          <p:nvPr/>
        </p:nvSpPr>
        <p:spPr>
          <a:xfrm>
            <a:off x="9253586" y="1135789"/>
            <a:ext cx="1749197" cy="584775"/>
          </a:xfrm>
          <a:prstGeom prst="rect">
            <a:avLst/>
          </a:prstGeom>
        </p:spPr>
        <p:txBody>
          <a:bodyPr wrap="none">
            <a:spAutoFit/>
          </a:bodyPr>
          <a:lstStyle/>
          <a:p>
            <a:pPr algn="ctr"/>
            <a:r>
              <a:rPr lang="fa-IR" sz="3200" b="1" dirty="0" smtClean="0">
                <a:effectLst>
                  <a:outerShdw blurRad="38100" dist="38100" dir="2700000" algn="tl">
                    <a:srgbClr val="000000">
                      <a:alpha val="43137"/>
                    </a:srgbClr>
                  </a:outerShdw>
                </a:effectLst>
                <a:cs typeface="B Titr" panose="00000700000000000000" pitchFamily="2" charset="-78"/>
              </a:rPr>
              <a:t>چند نکته : </a:t>
            </a:r>
            <a:endParaRPr lang="fa-IR" sz="3200" b="1" dirty="0">
              <a:effectLst>
                <a:outerShdw blurRad="38100" dist="38100" dir="2700000" algn="tl">
                  <a:srgbClr val="000000">
                    <a:alpha val="43137"/>
                  </a:srgbClr>
                </a:outerShdw>
              </a:effectLst>
              <a:cs typeface="B Titr" panose="00000700000000000000" pitchFamily="2" charset="-78"/>
            </a:endParaRPr>
          </a:p>
        </p:txBody>
      </p:sp>
      <p:sp>
        <p:nvSpPr>
          <p:cNvPr id="24" name="Rectangle 23"/>
          <p:cNvSpPr/>
          <p:nvPr/>
        </p:nvSpPr>
        <p:spPr>
          <a:xfrm>
            <a:off x="382524" y="1958628"/>
            <a:ext cx="10620259" cy="3785652"/>
          </a:xfrm>
          <a:prstGeom prst="rect">
            <a:avLst/>
          </a:prstGeom>
        </p:spPr>
        <p:txBody>
          <a:bodyPr wrap="square">
            <a:spAutoFit/>
          </a:bodyPr>
          <a:lstStyle/>
          <a:p>
            <a:pPr marL="285750" indent="-285750">
              <a:buFontTx/>
              <a:buChar char="-"/>
            </a:pPr>
            <a:r>
              <a:rPr lang="fa-IR" sz="4000" dirty="0" smtClean="0">
                <a:cs typeface="B Mitra" panose="00000400000000000000" pitchFamily="2" charset="-78"/>
              </a:rPr>
              <a:t>علایم خطر را بشناسید (تب ، تنفس تند ، تنگی نفس ، بثورات پوستی)</a:t>
            </a:r>
          </a:p>
          <a:p>
            <a:pPr marL="285750" indent="-285750">
              <a:buFontTx/>
              <a:buChar char="-"/>
            </a:pPr>
            <a:r>
              <a:rPr lang="fa-IR" sz="4000" dirty="0" smtClean="0">
                <a:cs typeface="B Mitra" panose="00000400000000000000" pitchFamily="2" charset="-78"/>
              </a:rPr>
              <a:t>هرگز تاولها را پاره نکنید.</a:t>
            </a:r>
            <a:endParaRPr lang="fa-IR" sz="4000" dirty="0">
              <a:cs typeface="B Mitra" panose="00000400000000000000" pitchFamily="2" charset="-78"/>
            </a:endParaRPr>
          </a:p>
          <a:p>
            <a:pPr marL="285750" indent="-285750">
              <a:buFontTx/>
              <a:buChar char="-"/>
            </a:pPr>
            <a:r>
              <a:rPr lang="fa-IR" sz="4000" dirty="0" smtClean="0">
                <a:cs typeface="B Mitra" panose="00000400000000000000" pitchFamily="2" charset="-78"/>
              </a:rPr>
              <a:t>هرگز از نمک برای تحریک استفراغ ، استفاده نکنید. </a:t>
            </a:r>
            <a:endParaRPr lang="fa-IR" sz="4000" dirty="0">
              <a:cs typeface="B Mitra" panose="00000400000000000000" pitchFamily="2" charset="-78"/>
            </a:endParaRPr>
          </a:p>
          <a:p>
            <a:pPr marL="285750" indent="-285750">
              <a:buFontTx/>
              <a:buChar char="-"/>
            </a:pPr>
            <a:r>
              <a:rPr lang="fa-IR" sz="4000" dirty="0" smtClean="0">
                <a:cs typeface="B Mitra" panose="00000400000000000000" pitchFamily="2" charset="-78"/>
              </a:rPr>
              <a:t>در هنگام گزش یا گزیدگی ، زخم را برش ندهید</a:t>
            </a:r>
          </a:p>
          <a:p>
            <a:pPr marL="285750" indent="-285750">
              <a:buFontTx/>
              <a:buChar char="-"/>
            </a:pPr>
            <a:r>
              <a:rPr lang="fa-IR" sz="4000" dirty="0" smtClean="0">
                <a:cs typeface="B Mitra" panose="00000400000000000000" pitchFamily="2" charset="-78"/>
              </a:rPr>
              <a:t>شماره 115 اورژانس را بشناسید. </a:t>
            </a:r>
          </a:p>
          <a:p>
            <a:pPr marL="285750" indent="-285750">
              <a:buFontTx/>
              <a:buChar char="-"/>
            </a:pPr>
            <a:endParaRPr lang="fa-IR" sz="4000" dirty="0" smtClean="0">
              <a:cs typeface="B Mitra" panose="00000400000000000000" pitchFamily="2" charset="-78"/>
            </a:endParaRPr>
          </a:p>
        </p:txBody>
      </p:sp>
    </p:spTree>
    <p:extLst>
      <p:ext uri="{BB962C8B-B14F-4D97-AF65-F5344CB8AC3E}">
        <p14:creationId xmlns:p14="http://schemas.microsoft.com/office/powerpoint/2010/main" xmlns="" val="1820970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12192000" cy="6857999"/>
          </a:xfrm>
        </p:spPr>
      </p:pic>
      <p:sp>
        <p:nvSpPr>
          <p:cNvPr id="5" name="Rounded Rectangle 4"/>
          <p:cNvSpPr/>
          <p:nvPr/>
        </p:nvSpPr>
        <p:spPr>
          <a:xfrm>
            <a:off x="1652530" y="2062908"/>
            <a:ext cx="9650404" cy="23259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fa-IR" sz="4800" b="1" dirty="0" smtClean="0">
                <a:solidFill>
                  <a:schemeClr val="tx1"/>
                </a:solidFill>
                <a:cs typeface="B Titr" panose="00000700000000000000" pitchFamily="2" charset="-78"/>
              </a:rPr>
              <a:t>با آرزوی سفری آکنده از برکت الهی  </a:t>
            </a:r>
          </a:p>
          <a:p>
            <a:pPr algn="ctr">
              <a:lnSpc>
                <a:spcPct val="150000"/>
              </a:lnSpc>
            </a:pPr>
            <a:r>
              <a:rPr lang="fa-IR" sz="4800" b="1" dirty="0" smtClean="0">
                <a:solidFill>
                  <a:schemeClr val="tx1"/>
                </a:solidFill>
                <a:cs typeface="B Titr" panose="00000700000000000000" pitchFamily="2" charset="-78"/>
              </a:rPr>
              <a:t>از تمام عزیزان التماس </a:t>
            </a:r>
            <a:r>
              <a:rPr lang="fa-IR" sz="4800" b="1" smtClean="0">
                <a:solidFill>
                  <a:schemeClr val="tx1"/>
                </a:solidFill>
                <a:cs typeface="B Titr" panose="00000700000000000000" pitchFamily="2" charset="-78"/>
              </a:rPr>
              <a:t>دعا داریم.</a:t>
            </a:r>
            <a:endParaRPr lang="fa-IR" sz="4800" b="1" dirty="0">
              <a:solidFill>
                <a:schemeClr val="tx1"/>
              </a:solidFill>
              <a:cs typeface="B Titr" panose="000007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399862"/>
            <a:ext cx="4483492" cy="2469155"/>
          </a:xfrm>
          <a:prstGeom prst="rect">
            <a:avLst/>
          </a:prstGeom>
        </p:spPr>
      </p:pic>
    </p:spTree>
    <p:extLst>
      <p:ext uri="{BB962C8B-B14F-4D97-AF65-F5344CB8AC3E}">
        <p14:creationId xmlns:p14="http://schemas.microsoft.com/office/powerpoint/2010/main" xmlns="" val="1508844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415</Words>
  <Application>Microsoft Office PowerPoint</Application>
  <PresentationFormat>Custom</PresentationFormat>
  <Paragraphs>49</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Raufi</cp:lastModifiedBy>
  <cp:revision>68</cp:revision>
  <dcterms:created xsi:type="dcterms:W3CDTF">2023-08-12T05:36:35Z</dcterms:created>
  <dcterms:modified xsi:type="dcterms:W3CDTF">2023-08-16T02:15:14Z</dcterms:modified>
</cp:coreProperties>
</file>